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Century Gothic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CenturyGothic-bold.fntdata"/><Relationship Id="rId10" Type="http://schemas.openxmlformats.org/officeDocument/2006/relationships/slide" Target="slides/slide5.xml"/><Relationship Id="rId32" Type="http://schemas.openxmlformats.org/officeDocument/2006/relationships/font" Target="fonts/CenturyGothic-regular.fntdata"/><Relationship Id="rId13" Type="http://schemas.openxmlformats.org/officeDocument/2006/relationships/slide" Target="slides/slide8.xml"/><Relationship Id="rId35" Type="http://schemas.openxmlformats.org/officeDocument/2006/relationships/font" Target="fonts/CenturyGothic-boldItalic.fntdata"/><Relationship Id="rId12" Type="http://schemas.openxmlformats.org/officeDocument/2006/relationships/slide" Target="slides/slide7.xml"/><Relationship Id="rId34" Type="http://schemas.openxmlformats.org/officeDocument/2006/relationships/font" Target="fonts/CenturyGothic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1451e87a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c1451e87a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1451e87a9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c1451e87a9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1451e87a9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c1451e87a9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1451e87a9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c1451e87a9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1451e87a9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c1451e87a9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1451e87a9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c1451e87a9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1451e87a9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c1451e87a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c1451e87a9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c1451e87a9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1451e87a9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c1451e87a9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c1d7966b0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c1d7966b0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1451e87a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1451e87a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c1d7966b0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c1d7966b0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c1d7966b0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c1d7966b0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1d7966b0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c1d7966b0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1451e87a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c1451e87a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1451e87a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c1451e87a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1451e87a9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1451e87a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1451e87a9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c1451e87a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14788bbe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c14788bbe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14788bbe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c14788bbe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1451e87a9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c1451e87a9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title"/>
          </p:nvPr>
        </p:nvSpPr>
        <p:spPr>
          <a:xfrm>
            <a:off x="865430" y="1390644"/>
            <a:ext cx="38196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sz="2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2"/>
          <p:cNvSpPr/>
          <p:nvPr>
            <p:ph idx="2" type="pic"/>
          </p:nvPr>
        </p:nvSpPr>
        <p:spPr>
          <a:xfrm>
            <a:off x="5212160" y="857250"/>
            <a:ext cx="2400300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0" name="Google Shape;20;p2"/>
          <p:cNvSpPr txBox="1"/>
          <p:nvPr>
            <p:ph idx="1" type="body"/>
          </p:nvPr>
        </p:nvSpPr>
        <p:spPr>
          <a:xfrm>
            <a:off x="866215" y="2743200"/>
            <a:ext cx="3813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21" name="Google Shape;21;p2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866217" y="3600440"/>
            <a:ext cx="6619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/>
          <p:nvPr>
            <p:ph idx="2" type="pic"/>
          </p:nvPr>
        </p:nvSpPr>
        <p:spPr>
          <a:xfrm>
            <a:off x="866216" y="514350"/>
            <a:ext cx="6619200" cy="27306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866217" y="4025494"/>
            <a:ext cx="66192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866215" y="1085850"/>
            <a:ext cx="6619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866215" y="2743200"/>
            <a:ext cx="66192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1181101" y="1085850"/>
            <a:ext cx="59994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1447800" y="2828381"/>
            <a:ext cx="54597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b="0" i="0" sz="11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90" name="Google Shape;90;p13"/>
          <p:cNvSpPr txBox="1"/>
          <p:nvPr>
            <p:ph idx="2" type="body"/>
          </p:nvPr>
        </p:nvSpPr>
        <p:spPr>
          <a:xfrm>
            <a:off x="866215" y="3262993"/>
            <a:ext cx="66192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91" name="Google Shape;91;p13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673721" y="728440"/>
            <a:ext cx="601500" cy="14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95" name="Google Shape;95;p13"/>
          <p:cNvSpPr txBox="1"/>
          <p:nvPr/>
        </p:nvSpPr>
        <p:spPr>
          <a:xfrm>
            <a:off x="6997868" y="1960340"/>
            <a:ext cx="601500" cy="14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866215" y="2343151"/>
            <a:ext cx="66192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866215" y="3583036"/>
            <a:ext cx="6619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474710" y="1485900"/>
            <a:ext cx="22101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489347" y="2000250"/>
            <a:ext cx="21954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06" name="Google Shape;106;p15"/>
          <p:cNvSpPr txBox="1"/>
          <p:nvPr>
            <p:ph idx="3" type="body"/>
          </p:nvPr>
        </p:nvSpPr>
        <p:spPr>
          <a:xfrm>
            <a:off x="2912744" y="1485900"/>
            <a:ext cx="2202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07" name="Google Shape;107;p15"/>
          <p:cNvSpPr txBox="1"/>
          <p:nvPr>
            <p:ph idx="4" type="body"/>
          </p:nvPr>
        </p:nvSpPr>
        <p:spPr>
          <a:xfrm>
            <a:off x="2904830" y="2000250"/>
            <a:ext cx="22101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08" name="Google Shape;108;p15"/>
          <p:cNvSpPr txBox="1"/>
          <p:nvPr>
            <p:ph idx="5" type="body"/>
          </p:nvPr>
        </p:nvSpPr>
        <p:spPr>
          <a:xfrm>
            <a:off x="5343525" y="1485900"/>
            <a:ext cx="2199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09" name="Google Shape;109;p15"/>
          <p:cNvSpPr txBox="1"/>
          <p:nvPr>
            <p:ph idx="6" type="body"/>
          </p:nvPr>
        </p:nvSpPr>
        <p:spPr>
          <a:xfrm>
            <a:off x="5343525" y="2000250"/>
            <a:ext cx="21990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cxnSp>
        <p:nvCxnSpPr>
          <p:cNvPr id="110" name="Google Shape;110;p15"/>
          <p:cNvCxnSpPr/>
          <p:nvPr/>
        </p:nvCxnSpPr>
        <p:spPr>
          <a:xfrm>
            <a:off x="2794607" y="1600200"/>
            <a:ext cx="0" cy="29718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15"/>
          <p:cNvCxnSpPr/>
          <p:nvPr/>
        </p:nvCxnSpPr>
        <p:spPr>
          <a:xfrm>
            <a:off x="5221670" y="1600200"/>
            <a:ext cx="0" cy="29751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15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489347" y="3188212"/>
            <a:ext cx="2205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18" name="Google Shape;118;p16"/>
          <p:cNvSpPr/>
          <p:nvPr>
            <p:ph idx="2" type="pic"/>
          </p:nvPr>
        </p:nvSpPr>
        <p:spPr>
          <a:xfrm>
            <a:off x="489347" y="1657350"/>
            <a:ext cx="2205000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19" name="Google Shape;119;p16"/>
          <p:cNvSpPr txBox="1"/>
          <p:nvPr>
            <p:ph idx="3" type="body"/>
          </p:nvPr>
        </p:nvSpPr>
        <p:spPr>
          <a:xfrm>
            <a:off x="489347" y="3620408"/>
            <a:ext cx="22050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20" name="Google Shape;120;p16"/>
          <p:cNvSpPr txBox="1"/>
          <p:nvPr>
            <p:ph idx="4" type="body"/>
          </p:nvPr>
        </p:nvSpPr>
        <p:spPr>
          <a:xfrm>
            <a:off x="2917031" y="3188212"/>
            <a:ext cx="21978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21" name="Google Shape;121;p16"/>
          <p:cNvSpPr/>
          <p:nvPr>
            <p:ph idx="5" type="pic"/>
          </p:nvPr>
        </p:nvSpPr>
        <p:spPr>
          <a:xfrm>
            <a:off x="2917031" y="1657350"/>
            <a:ext cx="2197800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2" name="Google Shape;122;p16"/>
          <p:cNvSpPr txBox="1"/>
          <p:nvPr>
            <p:ph idx="6" type="body"/>
          </p:nvPr>
        </p:nvSpPr>
        <p:spPr>
          <a:xfrm>
            <a:off x="2916017" y="3620407"/>
            <a:ext cx="22008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23" name="Google Shape;123;p16"/>
          <p:cNvSpPr txBox="1"/>
          <p:nvPr>
            <p:ph idx="7" type="body"/>
          </p:nvPr>
        </p:nvSpPr>
        <p:spPr>
          <a:xfrm>
            <a:off x="5343525" y="3188212"/>
            <a:ext cx="2199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24" name="Google Shape;124;p16"/>
          <p:cNvSpPr/>
          <p:nvPr>
            <p:ph idx="8" type="pic"/>
          </p:nvPr>
        </p:nvSpPr>
        <p:spPr>
          <a:xfrm>
            <a:off x="5343524" y="1657350"/>
            <a:ext cx="2199000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5" name="Google Shape;125;p16"/>
          <p:cNvSpPr txBox="1"/>
          <p:nvPr>
            <p:ph idx="9" type="body"/>
          </p:nvPr>
        </p:nvSpPr>
        <p:spPr>
          <a:xfrm>
            <a:off x="5343431" y="3620406"/>
            <a:ext cx="22020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cxnSp>
        <p:nvCxnSpPr>
          <p:cNvPr id="126" name="Google Shape;126;p16"/>
          <p:cNvCxnSpPr/>
          <p:nvPr/>
        </p:nvCxnSpPr>
        <p:spPr>
          <a:xfrm>
            <a:off x="2794607" y="1600200"/>
            <a:ext cx="0" cy="29718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16"/>
          <p:cNvCxnSpPr/>
          <p:nvPr/>
        </p:nvCxnSpPr>
        <p:spPr>
          <a:xfrm>
            <a:off x="5221670" y="1600200"/>
            <a:ext cx="0" cy="29751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16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 rot="5400000">
            <a:off x="2609140" y="-241861"/>
            <a:ext cx="3146700" cy="6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 rot="5400000">
            <a:off x="4700560" y="1850110"/>
            <a:ext cx="43695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 rot="5400000">
            <a:off x="1259709" y="-104840"/>
            <a:ext cx="4026600" cy="55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ctrTitle"/>
          </p:nvPr>
        </p:nvSpPr>
        <p:spPr>
          <a:xfrm>
            <a:off x="866216" y="1085850"/>
            <a:ext cx="66192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866216" y="3583035"/>
            <a:ext cx="6619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SzPts val="10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827484" y="1539689"/>
            <a:ext cx="67098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866217" y="2146300"/>
            <a:ext cx="6619200" cy="143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866216" y="3583036"/>
            <a:ext cx="6619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827484" y="1545431"/>
            <a:ext cx="32973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1pPr>
            <a:lvl2pPr indent="-292100" lvl="1" marL="914400" algn="l"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2pPr>
            <a:lvl3pPr indent="-279400" lvl="2" marL="13716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3pPr>
            <a:lvl4pPr indent="-273050" lvl="3" marL="1828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4pPr>
            <a:lvl5pPr indent="-273050" lvl="4" marL="22860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5pPr>
            <a:lvl6pPr indent="-273050" lvl="5" marL="27432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6pPr>
            <a:lvl7pPr indent="-273050" lvl="6" marL="32004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7pPr>
            <a:lvl8pPr indent="-273050" lvl="7" marL="36576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8pPr>
            <a:lvl9pPr indent="-273050" lvl="8" marL="4114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4240870" y="1542069"/>
            <a:ext cx="3297300" cy="31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1pPr>
            <a:lvl2pPr indent="-292100" lvl="1" marL="914400" algn="l"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2pPr>
            <a:lvl3pPr indent="-279400" lvl="2" marL="13716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3pPr>
            <a:lvl4pPr indent="-273050" lvl="3" marL="1828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4pPr>
            <a:lvl5pPr indent="-273050" lvl="4" marL="22860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5pPr>
            <a:lvl6pPr indent="-273050" lvl="5" marL="27432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6pPr>
            <a:lvl7pPr indent="-273050" lvl="6" marL="32004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7pPr>
            <a:lvl8pPr indent="-273050" lvl="7" marL="36576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8pPr>
            <a:lvl9pPr indent="-273050" lvl="8" marL="4114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827485" y="1428750"/>
            <a:ext cx="3297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827484" y="1885950"/>
            <a:ext cx="32973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1pPr>
            <a:lvl2pPr indent="-292100" lvl="1" marL="914400" algn="l"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2pPr>
            <a:lvl3pPr indent="-279400" lvl="2" marL="13716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3pPr>
            <a:lvl4pPr indent="-273050" lvl="3" marL="1828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4pPr>
            <a:lvl5pPr indent="-273050" lvl="4" marL="22860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5pPr>
            <a:lvl6pPr indent="-273050" lvl="5" marL="27432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6pPr>
            <a:lvl7pPr indent="-273050" lvl="6" marL="32004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7pPr>
            <a:lvl8pPr indent="-273050" lvl="7" marL="36576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8pPr>
            <a:lvl9pPr indent="-273050" lvl="8" marL="4114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4240871" y="1428750"/>
            <a:ext cx="3297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54" name="Google Shape;54;p7"/>
          <p:cNvSpPr txBox="1"/>
          <p:nvPr>
            <p:ph idx="4" type="body"/>
          </p:nvPr>
        </p:nvSpPr>
        <p:spPr>
          <a:xfrm>
            <a:off x="4240871" y="1885950"/>
            <a:ext cx="32973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1pPr>
            <a:lvl2pPr indent="-292100" lvl="1" marL="914400" algn="l"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2pPr>
            <a:lvl3pPr indent="-279400" lvl="2" marL="13716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3pPr>
            <a:lvl4pPr indent="-273050" lvl="3" marL="1828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4pPr>
            <a:lvl5pPr indent="-273050" lvl="4" marL="22860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5pPr>
            <a:lvl6pPr indent="-273050" lvl="5" marL="27432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6pPr>
            <a:lvl7pPr indent="-273050" lvl="6" marL="32004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7pPr>
            <a:lvl8pPr indent="-273050" lvl="7" marL="36576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8pPr>
            <a:lvl9pPr indent="-273050" lvl="8" marL="411480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9pPr>
          </a:lstStyle>
          <a:p/>
        </p:txBody>
      </p:sp>
      <p:sp>
        <p:nvSpPr>
          <p:cNvPr id="55" name="Google Shape;55;p7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866215" y="1085850"/>
            <a:ext cx="25509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3588462" y="1085850"/>
            <a:ext cx="3897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04800" lvl="0" marL="457200" algn="l">
              <a:spcBef>
                <a:spcPts val="800"/>
              </a:spcBef>
              <a:spcAft>
                <a:spcPts val="0"/>
              </a:spcAft>
              <a:buSzPts val="1200"/>
              <a:buChar char="►"/>
              <a:defRPr sz="1500"/>
            </a:lvl1pPr>
            <a:lvl2pPr indent="-298450" lvl="1" marL="91440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2pPr>
            <a:lvl3pPr indent="-292100" lvl="2" marL="1371600" algn="l"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3pPr>
            <a:lvl4pPr indent="-279400" lvl="3" marL="18288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4pPr>
            <a:lvl5pPr indent="-279400" lvl="4" marL="22860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5pPr>
            <a:lvl6pPr indent="-279400" lvl="5" marL="27432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6pPr>
            <a:lvl7pPr indent="-279400" lvl="6" marL="32004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7pPr>
            <a:lvl8pPr indent="-279400" lvl="7" marL="36576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8pPr>
            <a:lvl9pPr indent="-279400" lvl="8" marL="411480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866215" y="2346960"/>
            <a:ext cx="25509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71" name="Google Shape;71;p10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2.xml"/><Relationship Id="rId1" Type="http://schemas.openxmlformats.org/officeDocument/2006/relationships/image" Target="../media/image3.png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002264"/>
            <a:ext cx="3027758" cy="314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/>
          <p:nvPr/>
        </p:nvSpPr>
        <p:spPr>
          <a:xfrm>
            <a:off x="6456759" y="1257300"/>
            <a:ext cx="2114700" cy="21147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5999559" y="0"/>
            <a:ext cx="1202541" cy="8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6454408" y="4572000"/>
            <a:ext cx="7453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7828359" y="0"/>
            <a:ext cx="5145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827484" y="1539689"/>
            <a:ext cx="67098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Char char="►"/>
              <a:defRPr b="0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9845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21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94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94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94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94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ctrTitle"/>
          </p:nvPr>
        </p:nvSpPr>
        <p:spPr>
          <a:xfrm>
            <a:off x="789450" y="778775"/>
            <a:ext cx="6619200" cy="2035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IPsec VPN site to site</a:t>
            </a:r>
            <a:endParaRPr/>
          </a:p>
        </p:txBody>
      </p:sp>
      <p:sp>
        <p:nvSpPr>
          <p:cNvPr id="148" name="Google Shape;148;p19"/>
          <p:cNvSpPr txBox="1"/>
          <p:nvPr>
            <p:ph idx="1" type="subTitle"/>
          </p:nvPr>
        </p:nvSpPr>
        <p:spPr>
          <a:xfrm>
            <a:off x="866216" y="3583035"/>
            <a:ext cx="6619200" cy="646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By Christopher Ditto, 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Carlos Gerez, 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 Mark Riley Slik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Configuration of IPSec on Palo Alto Firewall</a:t>
            </a:r>
            <a:endParaRPr/>
          </a:p>
        </p:txBody>
      </p:sp>
      <p:sp>
        <p:nvSpPr>
          <p:cNvPr id="219" name="Google Shape;219;p28"/>
          <p:cNvSpPr txBox="1"/>
          <p:nvPr>
            <p:ph idx="1" type="body"/>
          </p:nvPr>
        </p:nvSpPr>
        <p:spPr>
          <a:xfrm>
            <a:off x="548157" y="1558950"/>
            <a:ext cx="1832400" cy="314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Add a new layer 3 zone.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On </a:t>
            </a:r>
            <a:r>
              <a:rPr lang="en">
                <a:solidFill>
                  <a:srgbClr val="F1C232"/>
                </a:solidFill>
              </a:rPr>
              <a:t>Network</a:t>
            </a:r>
            <a:r>
              <a:rPr lang="en"/>
              <a:t> choose </a:t>
            </a:r>
            <a:r>
              <a:rPr lang="en">
                <a:solidFill>
                  <a:srgbClr val="F1C232"/>
                </a:solidFill>
              </a:rPr>
              <a:t>Zones</a:t>
            </a:r>
            <a:r>
              <a:rPr lang="en"/>
              <a:t> and add a new layer 3 zone.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Give it a </a:t>
            </a:r>
            <a:r>
              <a:rPr lang="en">
                <a:solidFill>
                  <a:srgbClr val="F1C232"/>
                </a:solidFill>
              </a:rPr>
              <a:t>name </a:t>
            </a:r>
            <a:r>
              <a:rPr lang="en"/>
              <a:t>and choose </a:t>
            </a:r>
            <a:r>
              <a:rPr lang="en">
                <a:solidFill>
                  <a:srgbClr val="F1C232"/>
                </a:solidFill>
              </a:rPr>
              <a:t>Layer 3</a:t>
            </a:r>
            <a:r>
              <a:rPr lang="en"/>
              <a:t> in </a:t>
            </a:r>
            <a:r>
              <a:rPr lang="en">
                <a:solidFill>
                  <a:srgbClr val="F1C232"/>
                </a:solidFill>
              </a:rPr>
              <a:t>Type</a:t>
            </a:r>
            <a:r>
              <a:rPr lang="en"/>
              <a:t>.</a:t>
            </a: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322" y="1678850"/>
            <a:ext cx="6376174" cy="26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Configuration of IPSec on Palo Alto Firewall</a:t>
            </a:r>
            <a:endParaRPr/>
          </a:p>
        </p:txBody>
      </p:sp>
      <p:sp>
        <p:nvSpPr>
          <p:cNvPr id="226" name="Google Shape;226;p29"/>
          <p:cNvSpPr txBox="1"/>
          <p:nvPr>
            <p:ph idx="1" type="body"/>
          </p:nvPr>
        </p:nvSpPr>
        <p:spPr>
          <a:xfrm>
            <a:off x="548157" y="1558950"/>
            <a:ext cx="1832400" cy="314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Create a new interface tunnel.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Go to </a:t>
            </a:r>
            <a:r>
              <a:rPr lang="en">
                <a:solidFill>
                  <a:srgbClr val="F1C232"/>
                </a:solidFill>
              </a:rPr>
              <a:t>Network</a:t>
            </a:r>
            <a:r>
              <a:rPr lang="en"/>
              <a:t> and choose </a:t>
            </a:r>
            <a:r>
              <a:rPr lang="en">
                <a:solidFill>
                  <a:srgbClr val="F1C232"/>
                </a:solidFill>
              </a:rPr>
              <a:t>Interfaces</a:t>
            </a:r>
            <a:r>
              <a:rPr lang="en"/>
              <a:t>, then </a:t>
            </a:r>
            <a:r>
              <a:rPr lang="en">
                <a:solidFill>
                  <a:srgbClr val="F1C232"/>
                </a:solidFill>
              </a:rPr>
              <a:t>Tunnel</a:t>
            </a:r>
            <a:r>
              <a:rPr lang="en"/>
              <a:t> to create a new tunnel.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Give it a </a:t>
            </a:r>
            <a:r>
              <a:rPr lang="en">
                <a:solidFill>
                  <a:srgbClr val="F1C232"/>
                </a:solidFill>
              </a:rPr>
              <a:t>name,</a:t>
            </a:r>
            <a:r>
              <a:rPr lang="en"/>
              <a:t> use the </a:t>
            </a:r>
            <a:r>
              <a:rPr lang="en">
                <a:solidFill>
                  <a:srgbClr val="F1C232"/>
                </a:solidFill>
              </a:rPr>
              <a:t>default virtual router</a:t>
            </a:r>
            <a:r>
              <a:rPr lang="en"/>
              <a:t> and add the newly created </a:t>
            </a:r>
            <a:r>
              <a:rPr lang="en">
                <a:solidFill>
                  <a:srgbClr val="F1C232"/>
                </a:solidFill>
              </a:rPr>
              <a:t>zone.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148" y="1527203"/>
            <a:ext cx="5103976" cy="222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Configuration of IPSec on Palo Alto Firewall</a:t>
            </a:r>
            <a:endParaRPr/>
          </a:p>
        </p:txBody>
      </p:sp>
      <p:sp>
        <p:nvSpPr>
          <p:cNvPr id="233" name="Google Shape;233;p30"/>
          <p:cNvSpPr txBox="1"/>
          <p:nvPr>
            <p:ph idx="1" type="body"/>
          </p:nvPr>
        </p:nvSpPr>
        <p:spPr>
          <a:xfrm>
            <a:off x="548157" y="1558950"/>
            <a:ext cx="1832400" cy="314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Create an ipsec tunnel . On </a:t>
            </a:r>
            <a:r>
              <a:rPr lang="en">
                <a:solidFill>
                  <a:srgbClr val="F1C232"/>
                </a:solidFill>
              </a:rPr>
              <a:t>Network</a:t>
            </a:r>
            <a:r>
              <a:rPr lang="en"/>
              <a:t> choose </a:t>
            </a:r>
            <a:r>
              <a:rPr lang="en">
                <a:solidFill>
                  <a:srgbClr val="F1C232"/>
                </a:solidFill>
              </a:rPr>
              <a:t>IPSec Tunnels</a:t>
            </a:r>
            <a:r>
              <a:rPr lang="en"/>
              <a:t> and add the information, name</a:t>
            </a:r>
            <a:r>
              <a:rPr lang="en">
                <a:solidFill>
                  <a:srgbClr val="F1C232"/>
                </a:solidFill>
              </a:rPr>
              <a:t> tunnel interface </a:t>
            </a:r>
            <a:r>
              <a:rPr lang="en"/>
              <a:t>already created, and </a:t>
            </a:r>
            <a:r>
              <a:rPr lang="en">
                <a:solidFill>
                  <a:srgbClr val="F1C232"/>
                </a:solidFill>
              </a:rPr>
              <a:t>IKE Gateway</a:t>
            </a:r>
            <a:r>
              <a:rPr lang="en"/>
              <a:t> also previously created.</a:t>
            </a:r>
            <a:endParaRPr/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957" y="1542238"/>
            <a:ext cx="6458643" cy="2733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From here on we need to change the addresses with 10.1.1.0 to the range on team 15 DMZ.</a:t>
            </a:r>
            <a:endParaRPr sz="2400"/>
          </a:p>
        </p:txBody>
      </p:sp>
      <p:sp>
        <p:nvSpPr>
          <p:cNvPr id="240" name="Google Shape;240;p31"/>
          <p:cNvSpPr txBox="1"/>
          <p:nvPr>
            <p:ph idx="1" type="body"/>
          </p:nvPr>
        </p:nvSpPr>
        <p:spPr>
          <a:xfrm>
            <a:off x="548157" y="1558950"/>
            <a:ext cx="1832400" cy="314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Create a static route on the router. Go to </a:t>
            </a:r>
            <a:r>
              <a:rPr lang="en">
                <a:solidFill>
                  <a:srgbClr val="F1C232"/>
                </a:solidFill>
              </a:rPr>
              <a:t>Network</a:t>
            </a:r>
            <a:r>
              <a:rPr lang="en"/>
              <a:t>,  </a:t>
            </a:r>
            <a:r>
              <a:rPr lang="en">
                <a:solidFill>
                  <a:srgbClr val="F1C232"/>
                </a:solidFill>
              </a:rPr>
              <a:t>Virtual Routers</a:t>
            </a:r>
            <a:r>
              <a:rPr lang="en"/>
              <a:t> and choose the </a:t>
            </a:r>
            <a:r>
              <a:rPr lang="en">
                <a:solidFill>
                  <a:srgbClr val="F1C232"/>
                </a:solidFill>
              </a:rPr>
              <a:t>default router</a:t>
            </a:r>
            <a:r>
              <a:rPr lang="en"/>
              <a:t>,  to </a:t>
            </a:r>
            <a:r>
              <a:rPr lang="en">
                <a:solidFill>
                  <a:srgbClr val="F1C232"/>
                </a:solidFill>
              </a:rPr>
              <a:t>add</a:t>
            </a:r>
            <a:r>
              <a:rPr lang="en"/>
              <a:t> a new </a:t>
            </a:r>
            <a:r>
              <a:rPr lang="en">
                <a:solidFill>
                  <a:srgbClr val="F1C232"/>
                </a:solidFill>
              </a:rPr>
              <a:t>Virtual Router-Static Route.</a:t>
            </a:r>
            <a:r>
              <a:rPr lang="en"/>
              <a:t>  Give it a </a:t>
            </a:r>
            <a:r>
              <a:rPr lang="en">
                <a:solidFill>
                  <a:srgbClr val="F1C232"/>
                </a:solidFill>
              </a:rPr>
              <a:t>name</a:t>
            </a:r>
            <a:r>
              <a:rPr lang="en"/>
              <a:t>, You will need </a:t>
            </a:r>
            <a:r>
              <a:rPr lang="en">
                <a:solidFill>
                  <a:srgbClr val="F1C232"/>
                </a:solidFill>
              </a:rPr>
              <a:t>the ip range of the DMZ zone</a:t>
            </a:r>
            <a:r>
              <a:rPr lang="en"/>
              <a:t> of the other team for the destination, add the </a:t>
            </a:r>
            <a:r>
              <a:rPr lang="en">
                <a:solidFill>
                  <a:srgbClr val="F1C232"/>
                </a:solidFill>
              </a:rPr>
              <a:t>tunnel interface </a:t>
            </a:r>
            <a:r>
              <a:rPr lang="en"/>
              <a:t>created before and in next hop </a:t>
            </a:r>
            <a:r>
              <a:rPr lang="en">
                <a:solidFill>
                  <a:srgbClr val="F1C232"/>
                </a:solidFill>
              </a:rPr>
              <a:t>none</a:t>
            </a:r>
            <a:r>
              <a:rPr lang="en"/>
              <a:t>.</a:t>
            </a:r>
            <a:endParaRPr/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126" y="1389850"/>
            <a:ext cx="6333998" cy="29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Configuration of IPSec on Palo Alto Firewall</a:t>
            </a:r>
            <a:endParaRPr/>
          </a:p>
        </p:txBody>
      </p:sp>
      <p:sp>
        <p:nvSpPr>
          <p:cNvPr id="247" name="Google Shape;247;p32"/>
          <p:cNvSpPr txBox="1"/>
          <p:nvPr>
            <p:ph idx="1" type="body"/>
          </p:nvPr>
        </p:nvSpPr>
        <p:spPr>
          <a:xfrm>
            <a:off x="548157" y="1558950"/>
            <a:ext cx="1832400" cy="314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final static route should look like this.</a:t>
            </a:r>
            <a:endParaRPr/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957" y="1542239"/>
            <a:ext cx="6458642" cy="277086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/>
          <p:nvPr/>
        </p:nvSpPr>
        <p:spPr>
          <a:xfrm>
            <a:off x="3372325" y="2657000"/>
            <a:ext cx="5472900" cy="1356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Configuration of IPSec on Palo Alto Firewall</a:t>
            </a:r>
            <a:endParaRPr/>
          </a:p>
        </p:txBody>
      </p:sp>
      <p:sp>
        <p:nvSpPr>
          <p:cNvPr id="255" name="Google Shape;255;p33"/>
          <p:cNvSpPr txBox="1"/>
          <p:nvPr>
            <p:ph idx="1" type="body"/>
          </p:nvPr>
        </p:nvSpPr>
        <p:spPr>
          <a:xfrm>
            <a:off x="548150" y="3574725"/>
            <a:ext cx="7854300" cy="1130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Create 2 new rules to allow </a:t>
            </a:r>
            <a:r>
              <a:rPr lang="en"/>
              <a:t>traffic</a:t>
            </a:r>
            <a:r>
              <a:rPr lang="en"/>
              <a:t> incoming and outgoing on the zones already created. The second </a:t>
            </a:r>
            <a:r>
              <a:rPr lang="en"/>
              <a:t>screenshot</a:t>
            </a:r>
            <a:r>
              <a:rPr lang="en"/>
              <a:t> shows the tunnel ready for testing, </a:t>
            </a:r>
            <a:r>
              <a:rPr lang="en"/>
              <a:t>you</a:t>
            </a:r>
            <a:r>
              <a:rPr lang="en"/>
              <a:t> can see this on</a:t>
            </a:r>
            <a:r>
              <a:rPr lang="en">
                <a:solidFill>
                  <a:srgbClr val="F1C232"/>
                </a:solidFill>
              </a:rPr>
              <a:t> IPSec Tunnels</a:t>
            </a:r>
            <a:r>
              <a:rPr lang="en"/>
              <a:t> under </a:t>
            </a:r>
            <a:r>
              <a:rPr lang="en">
                <a:solidFill>
                  <a:srgbClr val="F1C232"/>
                </a:solidFill>
              </a:rPr>
              <a:t>Network</a:t>
            </a:r>
            <a:r>
              <a:rPr lang="en"/>
              <a:t>.</a:t>
            </a:r>
            <a:endParaRPr/>
          </a:p>
        </p:txBody>
      </p:sp>
      <p:pic>
        <p:nvPicPr>
          <p:cNvPr id="256" name="Google Shape;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5" y="2528275"/>
            <a:ext cx="8849151" cy="8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42238"/>
            <a:ext cx="8839201" cy="630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436733" y="310764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the </a:t>
            </a:r>
            <a:r>
              <a:rPr lang="en"/>
              <a:t>connections</a:t>
            </a:r>
            <a:r>
              <a:rPr lang="en"/>
              <a:t> from </a:t>
            </a:r>
            <a:r>
              <a:rPr lang="en"/>
              <a:t>command</a:t>
            </a:r>
            <a:r>
              <a:rPr lang="en"/>
              <a:t> line.</a:t>
            </a:r>
            <a:endParaRPr/>
          </a:p>
        </p:txBody>
      </p:sp>
      <p:sp>
        <p:nvSpPr>
          <p:cNvPr id="263" name="Google Shape;263;p34"/>
          <p:cNvSpPr txBox="1"/>
          <p:nvPr>
            <p:ph idx="1" type="body"/>
          </p:nvPr>
        </p:nvSpPr>
        <p:spPr>
          <a:xfrm>
            <a:off x="548157" y="1558950"/>
            <a:ext cx="1832400" cy="314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Access</a:t>
            </a:r>
            <a:r>
              <a:rPr lang="en"/>
              <a:t> your router from your command line at home when you have the vpn connection up to test and start the tunnels. This test will bring up the connections.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32" y="1407864"/>
            <a:ext cx="4410382" cy="344886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4"/>
          <p:cNvSpPr/>
          <p:nvPr/>
        </p:nvSpPr>
        <p:spPr>
          <a:xfrm>
            <a:off x="4572000" y="1480675"/>
            <a:ext cx="1474800" cy="2208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6" name="Google Shape;266;p34"/>
          <p:cNvSpPr/>
          <p:nvPr/>
        </p:nvSpPr>
        <p:spPr>
          <a:xfrm>
            <a:off x="4310075" y="2795350"/>
            <a:ext cx="2216700" cy="2208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7" name="Google Shape;267;p34"/>
          <p:cNvSpPr/>
          <p:nvPr/>
        </p:nvSpPr>
        <p:spPr>
          <a:xfrm>
            <a:off x="4310075" y="3428675"/>
            <a:ext cx="2533500" cy="2208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the status of the tunnel.</a:t>
            </a:r>
            <a:endParaRPr/>
          </a:p>
        </p:txBody>
      </p:sp>
      <p:sp>
        <p:nvSpPr>
          <p:cNvPr id="273" name="Google Shape;273;p35"/>
          <p:cNvSpPr txBox="1"/>
          <p:nvPr>
            <p:ph idx="1" type="body"/>
          </p:nvPr>
        </p:nvSpPr>
        <p:spPr>
          <a:xfrm>
            <a:off x="548150" y="1558950"/>
            <a:ext cx="6765600" cy="97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Go to Network, IPSec Tunnel and look at the connections. Green means they are up.</a:t>
            </a:r>
            <a:endParaRPr/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0" y="2699750"/>
            <a:ext cx="8881475" cy="14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the tunnel with ssh and RDP</a:t>
            </a:r>
            <a:endParaRPr/>
          </a:p>
        </p:txBody>
      </p:sp>
      <p:sp>
        <p:nvSpPr>
          <p:cNvPr id="280" name="Google Shape;280;p36"/>
          <p:cNvSpPr txBox="1"/>
          <p:nvPr>
            <p:ph idx="1" type="body"/>
          </p:nvPr>
        </p:nvSpPr>
        <p:spPr>
          <a:xfrm>
            <a:off x="548157" y="1558950"/>
            <a:ext cx="1832400" cy="314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Remote desktop from Team 10 DMZ zone towards Team 15 windows machine on DMZ zone.</a:t>
            </a:r>
            <a:endParaRPr/>
          </a:p>
        </p:txBody>
      </p:sp>
      <p:pic>
        <p:nvPicPr>
          <p:cNvPr id="281" name="Google Shape;2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732" y="1167989"/>
            <a:ext cx="4786693" cy="344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the tunnel with ssh and RDP</a:t>
            </a:r>
            <a:endParaRPr/>
          </a:p>
        </p:txBody>
      </p:sp>
      <p:sp>
        <p:nvSpPr>
          <p:cNvPr id="287" name="Google Shape;287;p37"/>
          <p:cNvSpPr txBox="1"/>
          <p:nvPr>
            <p:ph idx="1" type="body"/>
          </p:nvPr>
        </p:nvSpPr>
        <p:spPr>
          <a:xfrm>
            <a:off x="548157" y="1558950"/>
            <a:ext cx="1832400" cy="314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Remote desktop from Team 10 DMZ zone towards Team 15 windows machine on DMZ zone.</a:t>
            </a:r>
            <a:r>
              <a:rPr lang="en"/>
              <a:t> </a:t>
            </a:r>
            <a:endParaRPr/>
          </a:p>
        </p:txBody>
      </p:sp>
      <p:pic>
        <p:nvPicPr>
          <p:cNvPr id="288" name="Google Shape;2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982" y="1302339"/>
            <a:ext cx="5001370" cy="344886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7"/>
          <p:cNvSpPr/>
          <p:nvPr/>
        </p:nvSpPr>
        <p:spPr>
          <a:xfrm>
            <a:off x="3868650" y="2584225"/>
            <a:ext cx="988500" cy="3744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0" name="Google Shape;290;p37"/>
          <p:cNvSpPr/>
          <p:nvPr/>
        </p:nvSpPr>
        <p:spPr>
          <a:xfrm>
            <a:off x="5116150" y="3016050"/>
            <a:ext cx="1525800" cy="2304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user for the Team 15 in Active Directory </a:t>
            </a:r>
            <a:endParaRPr/>
          </a:p>
        </p:txBody>
      </p: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827482" y="1539700"/>
            <a:ext cx="1659000" cy="314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Since we had created a domain with a domain </a:t>
            </a:r>
            <a:r>
              <a:rPr lang="en"/>
              <a:t>controller</a:t>
            </a:r>
            <a:r>
              <a:rPr lang="en"/>
              <a:t>, we manage the new users </a:t>
            </a:r>
            <a:r>
              <a:rPr lang="en"/>
              <a:t>centrally</a:t>
            </a:r>
            <a:r>
              <a:rPr lang="en"/>
              <a:t> from </a:t>
            </a:r>
            <a:r>
              <a:rPr lang="en">
                <a:solidFill>
                  <a:srgbClr val="F1C232"/>
                </a:solidFill>
              </a:rPr>
              <a:t>Users and Computers in Active Directory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878" y="1542245"/>
            <a:ext cx="3151426" cy="18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2704" y="1542238"/>
            <a:ext cx="3048896" cy="26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the tunnel with ssh and RDP</a:t>
            </a:r>
            <a:endParaRPr/>
          </a:p>
        </p:txBody>
      </p:sp>
      <p:sp>
        <p:nvSpPr>
          <p:cNvPr id="296" name="Google Shape;296;p38"/>
          <p:cNvSpPr txBox="1"/>
          <p:nvPr>
            <p:ph idx="1" type="body"/>
          </p:nvPr>
        </p:nvSpPr>
        <p:spPr>
          <a:xfrm>
            <a:off x="548157" y="1558950"/>
            <a:ext cx="1832400" cy="314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Remote desktop from Team 10 DMZ zone towards Team 15 windows machine on DMZ zone.</a:t>
            </a:r>
            <a:r>
              <a:rPr lang="en"/>
              <a:t> </a:t>
            </a:r>
            <a:endParaRPr/>
          </a:p>
        </p:txBody>
      </p:sp>
      <p:pic>
        <p:nvPicPr>
          <p:cNvPr id="297" name="Google Shape;2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982" y="1256788"/>
            <a:ext cx="4818337" cy="344886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8"/>
          <p:cNvSpPr/>
          <p:nvPr/>
        </p:nvSpPr>
        <p:spPr>
          <a:xfrm>
            <a:off x="2832275" y="1116025"/>
            <a:ext cx="681300" cy="2784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38"/>
          <p:cNvSpPr/>
          <p:nvPr/>
        </p:nvSpPr>
        <p:spPr>
          <a:xfrm>
            <a:off x="5048975" y="1490275"/>
            <a:ext cx="633300" cy="2784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the tunnel with ssh and RDP</a:t>
            </a:r>
            <a:endParaRPr/>
          </a:p>
        </p:txBody>
      </p:sp>
      <p:sp>
        <p:nvSpPr>
          <p:cNvPr id="305" name="Google Shape;305;p39"/>
          <p:cNvSpPr txBox="1"/>
          <p:nvPr>
            <p:ph idx="1" type="body"/>
          </p:nvPr>
        </p:nvSpPr>
        <p:spPr>
          <a:xfrm>
            <a:off x="548150" y="1558950"/>
            <a:ext cx="1832400" cy="172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SSH </a:t>
            </a:r>
            <a:r>
              <a:rPr lang="en"/>
              <a:t> from Team 10 DMZ zone Windows machine towards Team 15 Linux machine on DMZ zone.</a:t>
            </a:r>
            <a:r>
              <a:rPr lang="en"/>
              <a:t> </a:t>
            </a:r>
            <a:endParaRPr/>
          </a:p>
        </p:txBody>
      </p:sp>
      <p:pic>
        <p:nvPicPr>
          <p:cNvPr id="306" name="Google Shape;3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907" y="1256789"/>
            <a:ext cx="4829411" cy="3448862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9"/>
          <p:cNvSpPr/>
          <p:nvPr/>
        </p:nvSpPr>
        <p:spPr>
          <a:xfrm>
            <a:off x="2582775" y="1490275"/>
            <a:ext cx="1142100" cy="3360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8" name="Google Shape;308;p39"/>
          <p:cNvSpPr/>
          <p:nvPr/>
        </p:nvSpPr>
        <p:spPr>
          <a:xfrm>
            <a:off x="2496425" y="3841300"/>
            <a:ext cx="1401000" cy="4032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the tunnel with ssh and RDP</a:t>
            </a:r>
            <a:endParaRPr/>
          </a:p>
        </p:txBody>
      </p:sp>
      <p:sp>
        <p:nvSpPr>
          <p:cNvPr id="314" name="Google Shape;314;p40"/>
          <p:cNvSpPr txBox="1"/>
          <p:nvPr>
            <p:ph idx="1" type="body"/>
          </p:nvPr>
        </p:nvSpPr>
        <p:spPr>
          <a:xfrm>
            <a:off x="548150" y="1558950"/>
            <a:ext cx="1832400" cy="172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SSH  from Team 10 DMZ zone Linux machine towards Team 15 Linux machine on DMZ zone. </a:t>
            </a:r>
            <a:endParaRPr/>
          </a:p>
        </p:txBody>
      </p:sp>
      <p:pic>
        <p:nvPicPr>
          <p:cNvPr id="315" name="Google Shape;3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375" y="1389839"/>
            <a:ext cx="5668379" cy="344886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0"/>
          <p:cNvSpPr/>
          <p:nvPr/>
        </p:nvSpPr>
        <p:spPr>
          <a:xfrm>
            <a:off x="2448450" y="1298350"/>
            <a:ext cx="681300" cy="2880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7" name="Google Shape;317;p40"/>
          <p:cNvSpPr/>
          <p:nvPr/>
        </p:nvSpPr>
        <p:spPr>
          <a:xfrm>
            <a:off x="3686325" y="4618600"/>
            <a:ext cx="1487400" cy="2202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8" name="Google Shape;318;p40"/>
          <p:cNvSpPr/>
          <p:nvPr/>
        </p:nvSpPr>
        <p:spPr>
          <a:xfrm>
            <a:off x="5221700" y="2162000"/>
            <a:ext cx="1324200" cy="2880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Create a user for the Team 15 in Active Directory</a:t>
            </a:r>
            <a:endParaRPr/>
          </a:p>
        </p:txBody>
      </p:sp>
      <p:sp>
        <p:nvSpPr>
          <p:cNvPr id="162" name="Google Shape;162;p21"/>
          <p:cNvSpPr txBox="1"/>
          <p:nvPr>
            <p:ph idx="1" type="body"/>
          </p:nvPr>
        </p:nvSpPr>
        <p:spPr>
          <a:xfrm>
            <a:off x="548157" y="1558950"/>
            <a:ext cx="1832400" cy="314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Then we create a new user that can be used on any endpoint on the DMZ zone.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This new user at logon will be </a:t>
            </a:r>
            <a:r>
              <a:rPr lang="en"/>
              <a:t>identified</a:t>
            </a:r>
            <a:r>
              <a:rPr lang="en"/>
              <a:t> as </a:t>
            </a:r>
            <a:r>
              <a:rPr lang="en">
                <a:solidFill>
                  <a:srgbClr val="F1C232"/>
                </a:solidFill>
              </a:rPr>
              <a:t>t15@T10.local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953" y="1542244"/>
            <a:ext cx="2039050" cy="1796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542250"/>
            <a:ext cx="2115778" cy="17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2578" y="1542239"/>
            <a:ext cx="1999023" cy="1737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user for the Team 15 in Active Directory</a:t>
            </a:r>
            <a:endParaRPr/>
          </a:p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548157" y="1558950"/>
            <a:ext cx="1832400" cy="314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We add the new user to the Remote Desktop Users. The new username is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Team 15</a:t>
            </a:r>
            <a:r>
              <a:rPr lang="en"/>
              <a:t>.  </a:t>
            </a:r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952" y="1542246"/>
            <a:ext cx="2039050" cy="233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2" y="1542239"/>
            <a:ext cx="4267198" cy="2408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user for the Team 15 in Active Directory</a:t>
            </a:r>
            <a:endParaRPr/>
          </a:p>
        </p:txBody>
      </p:sp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548157" y="1558950"/>
            <a:ext cx="1832400" cy="314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This is how the final team 15 properties should look.</a:t>
            </a:r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952" y="1542246"/>
            <a:ext cx="2320350" cy="8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2078" y="1465188"/>
            <a:ext cx="2610641" cy="3448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Configuration of IPSec on Palo Alto Firewall</a:t>
            </a:r>
            <a:endParaRPr/>
          </a:p>
        </p:txBody>
      </p:sp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548157" y="1558950"/>
            <a:ext cx="1832400" cy="314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Create an IKE gateway with default values for the tunnel. We see that we have in the side menu, default values for </a:t>
            </a:r>
            <a:r>
              <a:rPr lang="en"/>
              <a:t>cryptographic</a:t>
            </a:r>
            <a:r>
              <a:rPr lang="en"/>
              <a:t> management that we will use.</a:t>
            </a:r>
            <a:endParaRPr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898" y="1465178"/>
            <a:ext cx="5679874" cy="337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24"/>
          <p:cNvCxnSpPr/>
          <p:nvPr/>
        </p:nvCxnSpPr>
        <p:spPr>
          <a:xfrm rot="10800000">
            <a:off x="3427275" y="4484250"/>
            <a:ext cx="6525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Configuration of IPSec on Palo Alto Firewall</a:t>
            </a:r>
            <a:endParaRPr/>
          </a:p>
        </p:txBody>
      </p:sp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548157" y="1558950"/>
            <a:ext cx="1832400" cy="314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Create an IKE gateway.  </a:t>
            </a:r>
            <a:r>
              <a:rPr lang="en"/>
              <a:t>Start</a:t>
            </a:r>
            <a:r>
              <a:rPr lang="en"/>
              <a:t> in the  IKE gateways tab on the side menu.</a:t>
            </a:r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482" y="1407863"/>
            <a:ext cx="3901323" cy="34488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5"/>
          <p:cNvCxnSpPr/>
          <p:nvPr/>
        </p:nvCxnSpPr>
        <p:spPr>
          <a:xfrm rot="10800000">
            <a:off x="4895400" y="3898900"/>
            <a:ext cx="8157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 of IPSec on Palo Alto Firewall</a:t>
            </a:r>
            <a:endParaRPr/>
          </a:p>
        </p:txBody>
      </p:sp>
      <p:sp>
        <p:nvSpPr>
          <p:cNvPr id="203" name="Google Shape;203;p26"/>
          <p:cNvSpPr txBox="1"/>
          <p:nvPr>
            <p:ph idx="1" type="body"/>
          </p:nvPr>
        </p:nvSpPr>
        <p:spPr>
          <a:xfrm>
            <a:off x="548157" y="1558950"/>
            <a:ext cx="1832400" cy="314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Create an IKE gateway, give a </a:t>
            </a:r>
            <a:r>
              <a:rPr lang="en">
                <a:solidFill>
                  <a:srgbClr val="F1C232"/>
                </a:solidFill>
              </a:rPr>
              <a:t>name</a:t>
            </a:r>
            <a:r>
              <a:rPr lang="en"/>
              <a:t>, leave the default version, and choose the </a:t>
            </a:r>
            <a:r>
              <a:rPr lang="en">
                <a:solidFill>
                  <a:srgbClr val="F1C232"/>
                </a:solidFill>
              </a:rPr>
              <a:t>3.600</a:t>
            </a:r>
            <a:r>
              <a:rPr lang="en"/>
              <a:t> outside interface of your team. Local Ip address is the </a:t>
            </a:r>
            <a:r>
              <a:rPr lang="en">
                <a:solidFill>
                  <a:srgbClr val="F1C232"/>
                </a:solidFill>
              </a:rPr>
              <a:t>outside address</a:t>
            </a:r>
            <a:r>
              <a:rPr lang="en"/>
              <a:t> of our team. Peer address is the </a:t>
            </a:r>
            <a:r>
              <a:rPr lang="en">
                <a:solidFill>
                  <a:srgbClr val="F1C232"/>
                </a:solidFill>
              </a:rPr>
              <a:t>other team extern ip address</a:t>
            </a:r>
            <a:r>
              <a:rPr lang="en"/>
              <a:t>. The preshared Key is </a:t>
            </a:r>
            <a:r>
              <a:rPr lang="en">
                <a:solidFill>
                  <a:srgbClr val="F1C232"/>
                </a:solidFill>
              </a:rPr>
              <a:t>the password</a:t>
            </a:r>
            <a:r>
              <a:rPr lang="en"/>
              <a:t> we agreed between the teams.</a:t>
            </a:r>
            <a:endParaRPr/>
          </a:p>
        </p:txBody>
      </p:sp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500" y="1439911"/>
            <a:ext cx="5932650" cy="338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Configuration of IPSec on Palo Alto Firewall</a:t>
            </a:r>
            <a:endParaRPr/>
          </a:p>
        </p:txBody>
      </p:sp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548150" y="1558950"/>
            <a:ext cx="4327200" cy="2084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In advance options left the defaults values.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Your final Ike Gateway should look the one in this picture.</a:t>
            </a:r>
            <a:endParaRPr/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925" y="1657225"/>
            <a:ext cx="2689049" cy="18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625" y="3586300"/>
            <a:ext cx="6174123" cy="72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27"/>
          <p:cNvCxnSpPr/>
          <p:nvPr/>
        </p:nvCxnSpPr>
        <p:spPr>
          <a:xfrm>
            <a:off x="1699950" y="2334725"/>
            <a:ext cx="930600" cy="12282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